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1" r:id="rId1"/>
  </p:sldMasterIdLst>
  <p:notesMasterIdLst>
    <p:notesMasterId r:id="rId8"/>
  </p:notesMasterIdLst>
  <p:handoutMasterIdLst>
    <p:handoutMasterId r:id="rId9"/>
  </p:handoutMasterIdLst>
  <p:sldIdLst>
    <p:sldId id="331" r:id="rId2"/>
    <p:sldId id="327" r:id="rId3"/>
    <p:sldId id="330" r:id="rId4"/>
    <p:sldId id="329" r:id="rId5"/>
    <p:sldId id="334" r:id="rId6"/>
    <p:sldId id="333" r:id="rId7"/>
  </p:sldIdLst>
  <p:sldSz cx="9144000" cy="6858000" type="screen4x3"/>
  <p:notesSz cx="6797675" cy="9872663"/>
  <p:defaultTextStyle>
    <a:defPPr>
      <a:defRPr lang="ru-RU"/>
    </a:defPPr>
    <a:lvl1pPr marL="0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6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3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8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64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29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95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60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26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246B"/>
    <a:srgbClr val="0088B8"/>
    <a:srgbClr val="105866"/>
    <a:srgbClr val="0097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73" autoAdjust="0"/>
    <p:restoredTop sz="94286" autoAdjust="0"/>
  </p:normalViewPr>
  <p:slideViewPr>
    <p:cSldViewPr>
      <p:cViewPr>
        <p:scale>
          <a:sx n="92" d="100"/>
          <a:sy n="92" d="100"/>
        </p:scale>
        <p:origin x="-2556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399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070616282924092"/>
          <c:y val="9.6024126939832546E-2"/>
          <c:w val="0.69501788036410928"/>
          <c:h val="0.8223193048515021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B925-4468-BD4C-96105BF64FC9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B925-4468-BD4C-96105BF64FC9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B925-4468-BD4C-96105BF64FC9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B925-4468-BD4C-96105BF64FC9}"/>
              </c:ext>
            </c:extLst>
          </c:dPt>
          <c:dLbls>
            <c:delete val="1"/>
          </c:dLbls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925-4468-BD4C-96105BF64FC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427948303180574E-2"/>
          <c:y val="3.6743602562678224E-2"/>
          <c:w val="0.95129256866501366"/>
          <c:h val="0.76775005323482581"/>
        </c:manualLayout>
      </c:layout>
      <c:bar3DChart>
        <c:barDir val="col"/>
        <c:grouping val="stacked"/>
        <c:varyColors val="0"/>
        <c:ser>
          <c:idx val="1"/>
          <c:order val="0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5">
                <a:tint val="77000"/>
              </a:schemeClr>
            </a:solidFill>
            <a:ln>
              <a:noFill/>
            </a:ln>
            <a:effectLst/>
            <a:sp3d/>
          </c:spPr>
          <c:invertIfNegative val="0"/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КТ со сроком реализации «январь-сентябрь» 2020 г.</c:v>
                </c:pt>
                <c:pt idx="1">
                  <c:v>КТ со сроком реализации в 2021 г. и переходящие с 2019 г.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292-4ECF-94F3-790EC2CEE4C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59505152"/>
        <c:axId val="58557568"/>
        <c:axId val="0"/>
      </c:bar3DChart>
      <c:catAx>
        <c:axId val="5950515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8557568"/>
        <c:crosses val="autoZero"/>
        <c:auto val="1"/>
        <c:lblAlgn val="ctr"/>
        <c:lblOffset val="100"/>
        <c:noMultiLvlLbl val="0"/>
      </c:catAx>
      <c:valAx>
        <c:axId val="585575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950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56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56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4AE59B-ADDD-4678-BD56-DED66E702E82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6978"/>
            <a:ext cx="2946400" cy="4956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6978"/>
            <a:ext cx="2946400" cy="4956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C99122-0BF0-41D6-850C-B2A037B0D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7099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C52FCD-E4A8-4706-BDF5-733BE0F106FA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7317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7317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0D08A8-398B-496C-9E81-84678CEA5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432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6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33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98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64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29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95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60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26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лашева\Desktop\Attachments_elena-yalbacheva@bk.ru_2019-07-29_06-20-09\Заставка_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3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-10126" y="5877272"/>
            <a:ext cx="9144000" cy="98072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ашева\Downloads\Заставка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85" y="0"/>
            <a:ext cx="91423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3E744-84E2-4FBD-B6B3-F02B063873F7}" type="datetime1">
              <a:rPr lang="ru-RU" smtClean="0"/>
              <a:t>30.12.2021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лашева\Downloads\Заставка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2050F-D842-45C2-85B7-EF62D0CABFCA}" type="datetime1">
              <a:rPr lang="ru-RU" smtClean="0"/>
              <a:t>30.12.2021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лашева\Downloads\Заставка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3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57B6-D972-4DE1-9886-C4F2148D62F4}" type="datetime1">
              <a:rPr lang="ru-RU" smtClean="0"/>
              <a:t>30.12.2021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лашева\Downloads\Заставка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3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F7E40-8356-4321-BAD2-B5F7989C3F61}" type="datetime1">
              <a:rPr lang="ru-RU" smtClean="0"/>
              <a:t>30.12.2021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6A645-67C1-4D07-82AF-71936CCE5A75}" type="datetime1">
              <a:rPr lang="ru-RU" smtClean="0"/>
              <a:t>30.12.2021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80609-D1A3-4A95-A2C1-D8958B6FAD2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30.12.2021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A56C3-7F24-400F-9450-5BE840EC3D3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175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59563-D35B-4D64-BAEB-61752D5717C2}" type="datetime1">
              <a:rPr lang="ru-RU" smtClean="0"/>
              <a:t>30.12.2021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42" r:id="rId7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574032"/>
            <a:ext cx="8595204" cy="1143000"/>
          </a:xfrm>
        </p:spPr>
        <p:txBody>
          <a:bodyPr>
            <a:normAutofit fontScale="90000"/>
          </a:bodyPr>
          <a:lstStyle/>
          <a:p>
            <a:r>
              <a:rPr lang="ru-RU" sz="3800" b="1" dirty="0">
                <a:solidFill>
                  <a:srgbClr val="0B246B"/>
                </a:solidFill>
                <a:latin typeface="Times New Roman" pitchFamily="18" charset="0"/>
                <a:cs typeface="Times New Roman" pitchFamily="18" charset="0"/>
              </a:rPr>
              <a:t>Итоги выполнения Плана мероприятий по реализации </a:t>
            </a:r>
            <a:r>
              <a:rPr lang="ru-RU" sz="3800" b="1" dirty="0" smtClean="0">
                <a:solidFill>
                  <a:srgbClr val="0B246B"/>
                </a:solidFill>
                <a:latin typeface="Times New Roman" pitchFamily="18" charset="0"/>
                <a:cs typeface="Times New Roman" pitchFamily="18" charset="0"/>
              </a:rPr>
              <a:t>программы развития </a:t>
            </a:r>
            <a:r>
              <a:rPr lang="ru-RU" sz="3800" b="1" dirty="0">
                <a:solidFill>
                  <a:srgbClr val="0B246B"/>
                </a:solidFill>
                <a:latin typeface="Times New Roman" pitchFamily="18" charset="0"/>
                <a:cs typeface="Times New Roman" pitchFamily="18" charset="0"/>
              </a:rPr>
              <a:t>«Сильный Алтай»</a:t>
            </a:r>
            <a:br>
              <a:rPr lang="ru-RU" sz="3800" b="1" dirty="0">
                <a:solidFill>
                  <a:srgbClr val="0B246B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800" b="1" dirty="0" smtClean="0">
                <a:solidFill>
                  <a:srgbClr val="0B246B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3800" b="1" dirty="0" smtClean="0">
                <a:solidFill>
                  <a:srgbClr val="0B246B"/>
                </a:solidFill>
                <a:latin typeface="Times New Roman" pitchFamily="18" charset="0"/>
                <a:cs typeface="Times New Roman" pitchFamily="18" charset="0"/>
              </a:rPr>
              <a:t>2021 год</a:t>
            </a:r>
            <a:endParaRPr lang="ru-RU" sz="3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Kandarakov\Desktop\Тайборина\СильныйАлтай\Совещания\форма доклада\Strong_Altai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219" y="19400"/>
            <a:ext cx="1321350" cy="98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agornova\Desktop\ozekgerb-s-flago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085183"/>
            <a:ext cx="3053195" cy="140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Nagornova\Desktop\572499_15641495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62" y="5010023"/>
            <a:ext cx="2473879" cy="148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85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538800566"/>
              </p:ext>
            </p:extLst>
          </p:nvPr>
        </p:nvGraphicFramePr>
        <p:xfrm>
          <a:off x="1115616" y="404664"/>
          <a:ext cx="6275040" cy="5303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057488" y="2132856"/>
            <a:ext cx="3140604" cy="28423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4800" b="1" u="sng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12</a:t>
            </a:r>
            <a:endParaRPr lang="ru-RU" sz="4800" b="1" dirty="0" smtClean="0">
              <a:solidFill>
                <a:srgbClr val="FF0000"/>
              </a:solidFill>
              <a:latin typeface="Century Gothic" panose="020B0502020202020204" pitchFamily="34" charset="0"/>
              <a:ea typeface="Tahoma" pitchFamily="34" charset="0"/>
              <a:cs typeface="Tahoma" pitchFamily="34" charset="0"/>
            </a:endParaRP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200" b="1" dirty="0"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к</a:t>
            </a:r>
            <a:r>
              <a:rPr lang="ru-RU" sz="3200" b="1" dirty="0" smtClean="0"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онтрольных 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200" b="1" dirty="0" smtClean="0"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точек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(с нарастающим итогом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с 2019 года)</a:t>
            </a:r>
            <a:endParaRPr lang="ru-RU" dirty="0">
              <a:latin typeface="Century Gothic" panose="020B0502020202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1484784"/>
            <a:ext cx="33035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B246B"/>
                </a:solidFill>
                <a:latin typeface="Century Gothic" panose="020B0502020202020204" pitchFamily="34" charset="0"/>
              </a:rPr>
              <a:t>10</a:t>
            </a:r>
            <a:r>
              <a:rPr lang="ru-RU" dirty="0" smtClean="0"/>
              <a:t>  (84%)</a:t>
            </a:r>
          </a:p>
          <a:p>
            <a:pPr algn="ctr"/>
            <a:r>
              <a:rPr lang="ru-RU" sz="2400" dirty="0">
                <a:latin typeface="Century Gothic" panose="020B0502020202020204" pitchFamily="34" charset="0"/>
              </a:rPr>
              <a:t>к</a:t>
            </a:r>
            <a:r>
              <a:rPr lang="ru-RU" sz="2400" dirty="0" smtClean="0">
                <a:latin typeface="Century Gothic" panose="020B0502020202020204" pitchFamily="34" charset="0"/>
              </a:rPr>
              <a:t>онтрольных точек</a:t>
            </a:r>
          </a:p>
          <a:p>
            <a:pPr algn="ctr"/>
            <a:r>
              <a:rPr lang="ru-RU" sz="2400" dirty="0" smtClean="0">
                <a:latin typeface="Century Gothic" panose="020B0502020202020204" pitchFamily="34" charset="0"/>
              </a:rPr>
              <a:t>завершены в </a:t>
            </a:r>
            <a:r>
              <a:rPr lang="ru-RU" sz="2400" dirty="0">
                <a:latin typeface="Century Gothic" panose="020B0502020202020204" pitchFamily="34" charset="0"/>
              </a:rPr>
              <a:t>2019 </a:t>
            </a:r>
            <a:r>
              <a:rPr lang="ru-RU" sz="2400" dirty="0" smtClean="0">
                <a:latin typeface="Century Gothic" panose="020B0502020202020204" pitchFamily="34" charset="0"/>
              </a:rPr>
              <a:t>г.</a:t>
            </a:r>
            <a:endParaRPr lang="ru-RU" sz="2400" dirty="0">
              <a:latin typeface="Century Gothic" panose="020B0502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3743161"/>
            <a:ext cx="30243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B246B"/>
                </a:solidFill>
                <a:latin typeface="Century Gothic" panose="020B0502020202020204" pitchFamily="34" charset="0"/>
              </a:rPr>
              <a:t>1 </a:t>
            </a:r>
            <a:r>
              <a:rPr lang="ru-RU" dirty="0" smtClean="0"/>
              <a:t>(8%)</a:t>
            </a:r>
            <a:r>
              <a:rPr lang="ru-RU" dirty="0"/>
              <a:t/>
            </a:r>
            <a:br>
              <a:rPr lang="ru-RU" dirty="0"/>
            </a:br>
            <a:r>
              <a:rPr lang="ru-RU" sz="2400" dirty="0" smtClean="0">
                <a:latin typeface="Century Gothic" panose="020B0502020202020204" pitchFamily="34" charset="0"/>
              </a:rPr>
              <a:t>контрольная точка, </a:t>
            </a:r>
            <a:br>
              <a:rPr lang="ru-RU" sz="2400" dirty="0" smtClean="0">
                <a:latin typeface="Century Gothic" panose="020B0502020202020204" pitchFamily="34" charset="0"/>
              </a:rPr>
            </a:br>
            <a:r>
              <a:rPr lang="ru-RU" sz="2400" dirty="0" smtClean="0">
                <a:latin typeface="Century Gothic" panose="020B0502020202020204" pitchFamily="34" charset="0"/>
              </a:rPr>
              <a:t>переходящая </a:t>
            </a:r>
          </a:p>
          <a:p>
            <a:pPr algn="ctr"/>
            <a:r>
              <a:rPr lang="ru-RU" sz="2400" dirty="0" smtClean="0">
                <a:latin typeface="Century Gothic" panose="020B0502020202020204" pitchFamily="34" charset="0"/>
              </a:rPr>
              <a:t>с </a:t>
            </a:r>
            <a:r>
              <a:rPr lang="ru-RU" sz="2400" dirty="0">
                <a:latin typeface="Century Gothic" panose="020B0502020202020204" pitchFamily="34" charset="0"/>
              </a:rPr>
              <a:t>2019 </a:t>
            </a:r>
            <a:r>
              <a:rPr lang="ru-RU" sz="2400" dirty="0" smtClean="0">
                <a:latin typeface="Century Gothic" panose="020B0502020202020204" pitchFamily="34" charset="0"/>
              </a:rPr>
              <a:t>г.</a:t>
            </a:r>
            <a:endParaRPr lang="ru-RU" sz="2400" dirty="0">
              <a:latin typeface="Century Gothic" panose="020B0502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981690" y="1124744"/>
            <a:ext cx="305480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solidFill>
                  <a:srgbClr val="0B246B"/>
                </a:solidFill>
                <a:latin typeface="Century Gothic" panose="020B0502020202020204" pitchFamily="34" charset="0"/>
              </a:rPr>
              <a:t>0 </a:t>
            </a:r>
            <a:r>
              <a:rPr lang="ru-RU" dirty="0" smtClean="0"/>
              <a:t>(0%)</a:t>
            </a:r>
            <a:r>
              <a:rPr lang="ru-RU" dirty="0"/>
              <a:t/>
            </a:r>
            <a:br>
              <a:rPr lang="ru-RU" dirty="0"/>
            </a:br>
            <a:r>
              <a:rPr lang="ru-RU" sz="2400" dirty="0">
                <a:latin typeface="Century Gothic" panose="020B0502020202020204" pitchFamily="34" charset="0"/>
              </a:rPr>
              <a:t>незавершенных </a:t>
            </a:r>
            <a:r>
              <a:rPr lang="ru-RU" sz="2400" dirty="0" smtClean="0">
                <a:latin typeface="Century Gothic" panose="020B0502020202020204" pitchFamily="34" charset="0"/>
              </a:rPr>
              <a:t>контрольных точек, </a:t>
            </a:r>
          </a:p>
          <a:p>
            <a:pPr lvl="0" algn="ctr"/>
            <a:r>
              <a:rPr lang="ru-RU" sz="2400" dirty="0" smtClean="0">
                <a:latin typeface="Century Gothic" panose="020B0502020202020204" pitchFamily="34" charset="0"/>
              </a:rPr>
              <a:t>получивших </a:t>
            </a:r>
            <a:br>
              <a:rPr lang="ru-RU" sz="2400" dirty="0" smtClean="0">
                <a:latin typeface="Century Gothic" panose="020B0502020202020204" pitchFamily="34" charset="0"/>
              </a:rPr>
            </a:br>
            <a:r>
              <a:rPr lang="ru-RU" sz="2400" dirty="0" smtClean="0">
                <a:latin typeface="Century Gothic" panose="020B0502020202020204" pitchFamily="34" charset="0"/>
              </a:rPr>
              <a:t>старт </a:t>
            </a:r>
            <a:r>
              <a:rPr lang="ru-RU" sz="2400" dirty="0">
                <a:latin typeface="Century Gothic" panose="020B0502020202020204" pitchFamily="34" charset="0"/>
              </a:rPr>
              <a:t>в 2020 </a:t>
            </a:r>
            <a:r>
              <a:rPr lang="ru-RU" sz="2400" dirty="0" smtClean="0">
                <a:latin typeface="Century Gothic" panose="020B0502020202020204" pitchFamily="34" charset="0"/>
              </a:rPr>
              <a:t>г.</a:t>
            </a:r>
            <a:endParaRPr lang="ru-RU" sz="2400" dirty="0">
              <a:latin typeface="Century Gothic" panose="020B0502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940152" y="3743161"/>
            <a:ext cx="309634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B246B"/>
                </a:solidFill>
                <a:latin typeface="Century Gothic" panose="020B0502020202020204" pitchFamily="34" charset="0"/>
              </a:rPr>
              <a:t>1</a:t>
            </a:r>
            <a:r>
              <a:rPr lang="ru-RU" sz="3200" dirty="0" smtClean="0">
                <a:latin typeface="Century Gothic" panose="020B0502020202020204" pitchFamily="34" charset="0"/>
              </a:rPr>
              <a:t> </a:t>
            </a:r>
            <a:r>
              <a:rPr lang="ru-RU" dirty="0"/>
              <a:t>(8%)</a:t>
            </a:r>
          </a:p>
          <a:p>
            <a:pPr algn="ctr"/>
            <a:r>
              <a:rPr lang="ru-RU" sz="2400" dirty="0">
                <a:latin typeface="Century Gothic" panose="020B0502020202020204" pitchFamily="34" charset="0"/>
              </a:rPr>
              <a:t>к</a:t>
            </a:r>
            <a:r>
              <a:rPr lang="ru-RU" sz="2400" dirty="0" smtClean="0">
                <a:latin typeface="Century Gothic" panose="020B0502020202020204" pitchFamily="34" charset="0"/>
              </a:rPr>
              <a:t>онтрольная</a:t>
            </a:r>
          </a:p>
          <a:p>
            <a:pPr algn="ctr"/>
            <a:r>
              <a:rPr lang="ru-RU" sz="2400" dirty="0" smtClean="0">
                <a:latin typeface="Century Gothic" panose="020B0502020202020204" pitchFamily="34" charset="0"/>
              </a:rPr>
              <a:t>точка</a:t>
            </a:r>
          </a:p>
          <a:p>
            <a:pPr algn="ctr"/>
            <a:r>
              <a:rPr lang="ru-RU" sz="2400" dirty="0" smtClean="0">
                <a:latin typeface="Century Gothic" panose="020B0502020202020204" pitchFamily="34" charset="0"/>
              </a:rPr>
              <a:t>со </a:t>
            </a:r>
            <a:r>
              <a:rPr lang="ru-RU" sz="2400" dirty="0">
                <a:latin typeface="Century Gothic" panose="020B0502020202020204" pitchFamily="34" charset="0"/>
              </a:rPr>
              <a:t>сроком начала </a:t>
            </a:r>
            <a:endParaRPr lang="ru-RU" sz="2400" dirty="0" smtClean="0">
              <a:latin typeface="Century Gothic" panose="020B0502020202020204" pitchFamily="34" charset="0"/>
            </a:endParaRPr>
          </a:p>
          <a:p>
            <a:pPr algn="ctr"/>
            <a:r>
              <a:rPr lang="ru-RU" sz="2400" dirty="0" smtClean="0">
                <a:latin typeface="Century Gothic" panose="020B0502020202020204" pitchFamily="34" charset="0"/>
              </a:rPr>
              <a:t>реализации с </a:t>
            </a:r>
            <a:r>
              <a:rPr lang="ru-RU" sz="2400" dirty="0">
                <a:latin typeface="Century Gothic" panose="020B0502020202020204" pitchFamily="34" charset="0"/>
              </a:rPr>
              <a:t>2021 </a:t>
            </a:r>
            <a:r>
              <a:rPr lang="ru-RU" sz="2400" dirty="0" smtClean="0">
                <a:latin typeface="Century Gothic" panose="020B0502020202020204" pitchFamily="34" charset="0"/>
              </a:rPr>
              <a:t>г. </a:t>
            </a:r>
            <a:endParaRPr lang="ru-RU" sz="2400" dirty="0">
              <a:latin typeface="Century Gothic" panose="020B0502020202020204" pitchFamily="34" charset="0"/>
            </a:endParaRPr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107504" y="6293956"/>
            <a:ext cx="8928100" cy="427520"/>
          </a:xfrm>
          <a:prstGeom prst="rect">
            <a:avLst/>
          </a:prstGeom>
          <a:solidFill>
            <a:srgbClr val="0097CC"/>
          </a:solidFill>
        </p:spPr>
        <p:txBody>
          <a:bodyPr>
            <a:noAutofit/>
          </a:bodyPr>
          <a:lstStyle/>
          <a:p>
            <a:pPr algn="l"/>
            <a:r>
              <a:rPr lang="ru-RU" sz="16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Программа развития «Сильный Алтай»:</a:t>
            </a:r>
            <a:r>
              <a:rPr lang="en-US" sz="16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мероприятия дорожной карты</a:t>
            </a:r>
            <a:endParaRPr lang="ru-RU" sz="1600" b="1" dirty="0">
              <a:solidFill>
                <a:schemeClr val="bg1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642682" y="6323937"/>
            <a:ext cx="314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</a:p>
        </p:txBody>
      </p:sp>
      <p:pic>
        <p:nvPicPr>
          <p:cNvPr id="17" name="Picture 2" descr="C:\Users\Kandarakov\Desktop\Тайборина\СильныйАлтай\Совещания\форма доклада\Strong_Altai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219" y="19400"/>
            <a:ext cx="1321350" cy="98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83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880015520"/>
              </p:ext>
            </p:extLst>
          </p:nvPr>
        </p:nvGraphicFramePr>
        <p:xfrm>
          <a:off x="2950509" y="1052736"/>
          <a:ext cx="5736291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6516216" y="1772816"/>
            <a:ext cx="158417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B246B"/>
                </a:solidFill>
                <a:latin typeface="Century Gothic" panose="020B0502020202020204" pitchFamily="34" charset="0"/>
              </a:rPr>
              <a:t>3</a:t>
            </a:r>
          </a:p>
          <a:p>
            <a:pPr algn="ctr"/>
            <a:r>
              <a:rPr lang="ru-RU" sz="1600" dirty="0" smtClean="0">
                <a:latin typeface="Century Gothic" panose="020B0502020202020204" pitchFamily="34" charset="0"/>
              </a:rPr>
              <a:t>контрольных точки </a:t>
            </a:r>
          </a:p>
          <a:p>
            <a:pPr algn="ctr"/>
            <a:r>
              <a:rPr lang="ru-RU" sz="1600" dirty="0" smtClean="0">
                <a:latin typeface="Century Gothic" panose="020B0502020202020204" pitchFamily="34" charset="0"/>
              </a:rPr>
              <a:t>в 2021 г.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102997" y="2483604"/>
            <a:ext cx="748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Century Gothic" panose="020B0502020202020204" pitchFamily="34" charset="0"/>
              </a:rPr>
              <a:t>100%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46555" y="2276872"/>
            <a:ext cx="104067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</a:p>
          <a:p>
            <a:r>
              <a:rPr lang="ru-RU" sz="1200" dirty="0" smtClean="0">
                <a:latin typeface="Century Gothic" panose="020B0502020202020204" pitchFamily="34" charset="0"/>
              </a:rPr>
              <a:t>исполнены</a:t>
            </a:r>
            <a:endParaRPr lang="ru-RU" sz="1200" dirty="0">
              <a:latin typeface="Century Gothic" panose="020B0502020202020204" pitchFamily="34" charset="0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785953"/>
              </p:ext>
            </p:extLst>
          </p:nvPr>
        </p:nvGraphicFramePr>
        <p:xfrm>
          <a:off x="179512" y="4221088"/>
          <a:ext cx="8712968" cy="256388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78242">
                  <a:extLst>
                    <a:ext uri="{9D8B030D-6E8A-4147-A177-3AD203B41FA5}">
                      <a16:colId xmlns="" xmlns:a16="http://schemas.microsoft.com/office/drawing/2014/main" val="1491851827"/>
                    </a:ext>
                  </a:extLst>
                </a:gridCol>
                <a:gridCol w="2178242">
                  <a:extLst>
                    <a:ext uri="{9D8B030D-6E8A-4147-A177-3AD203B41FA5}">
                      <a16:colId xmlns="" xmlns:a16="http://schemas.microsoft.com/office/drawing/2014/main" val="2716105525"/>
                    </a:ext>
                  </a:extLst>
                </a:gridCol>
                <a:gridCol w="2178242">
                  <a:extLst>
                    <a:ext uri="{9D8B030D-6E8A-4147-A177-3AD203B41FA5}">
                      <a16:colId xmlns="" xmlns:a16="http://schemas.microsoft.com/office/drawing/2014/main" val="3556158027"/>
                    </a:ext>
                  </a:extLst>
                </a:gridCol>
                <a:gridCol w="2178242">
                  <a:extLst>
                    <a:ext uri="{9D8B030D-6E8A-4147-A177-3AD203B41FA5}">
                      <a16:colId xmlns="" xmlns:a16="http://schemas.microsoft.com/office/drawing/2014/main" val="385922303"/>
                    </a:ext>
                  </a:extLst>
                </a:gridCol>
              </a:tblGrid>
              <a:tr h="287532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Century Gothic" panose="020B0502020202020204" pitchFamily="34" charset="0"/>
                        </a:rPr>
                        <a:t>Источники финансирования</a:t>
                      </a:r>
                    </a:p>
                    <a:p>
                      <a:endParaRPr lang="ru-RU" sz="13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300" b="1" kern="120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2021 </a:t>
                      </a:r>
                      <a:r>
                        <a:rPr lang="ru-RU" sz="1300" b="1" kern="12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год</a:t>
                      </a:r>
                      <a:endParaRPr lang="ru-RU" sz="1300" b="1" kern="12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69124897"/>
                  </a:ext>
                </a:extLst>
              </a:tr>
              <a:tr h="287532">
                <a:tc vMerge="1">
                  <a:txBody>
                    <a:bodyPr/>
                    <a:lstStyle/>
                    <a:p>
                      <a:pPr algn="l" fontAlgn="t"/>
                      <a:endParaRPr lang="ru-RU" sz="15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план</a:t>
                      </a:r>
                      <a:endParaRPr lang="ru-RU" sz="13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факт </a:t>
                      </a:r>
                      <a:br>
                        <a:rPr lang="ru-RU" sz="13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</a:br>
                      <a:r>
                        <a:rPr lang="ru-RU" sz="13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на 01.11.2021</a:t>
                      </a:r>
                      <a:endParaRPr lang="ru-RU" sz="13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кассовое </a:t>
                      </a:r>
                      <a:br>
                        <a:rPr lang="ru-RU" sz="13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</a:br>
                      <a:r>
                        <a:rPr lang="ru-RU" sz="13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исполнение, %</a:t>
                      </a:r>
                      <a:endParaRPr lang="ru-RU" sz="13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45643025"/>
                  </a:ext>
                </a:extLst>
              </a:tr>
              <a:tr h="287532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ВСЕГО  (за счет всех источников)</a:t>
                      </a:r>
                      <a:endParaRPr lang="ru-RU" sz="13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52 866 400</a:t>
                      </a:r>
                      <a:endParaRPr lang="ru-RU" sz="13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52 866 400</a:t>
                      </a:r>
                      <a:endParaRPr lang="ru-RU" sz="13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100%</a:t>
                      </a:r>
                      <a:endParaRPr lang="ru-RU" sz="13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115633883"/>
                  </a:ext>
                </a:extLst>
              </a:tr>
              <a:tr h="287532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федеральный бюджет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____</a:t>
                      </a:r>
                      <a:endParaRPr lang="ru-RU" sz="13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____</a:t>
                      </a:r>
                      <a:endParaRPr lang="ru-RU" sz="13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____</a:t>
                      </a:r>
                      <a:endParaRPr lang="ru-RU" sz="13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558774545"/>
                  </a:ext>
                </a:extLst>
              </a:tr>
              <a:tr h="287532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республиканский бюджет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3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3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0</a:t>
                      </a:r>
                      <a:endParaRPr lang="ru-RU" sz="13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186309936"/>
                  </a:ext>
                </a:extLst>
              </a:tr>
              <a:tr h="287532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местные бюджеты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____</a:t>
                      </a:r>
                      <a:endParaRPr lang="ru-RU" sz="13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____</a:t>
                      </a:r>
                      <a:endParaRPr lang="ru-RU" sz="13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____</a:t>
                      </a:r>
                      <a:endParaRPr lang="ru-RU" sz="13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567642980"/>
                  </a:ext>
                </a:extLst>
              </a:tr>
              <a:tr h="287532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внебюджетные источники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52 866 400</a:t>
                      </a:r>
                      <a:endParaRPr lang="ru-RU" sz="13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52 866 400</a:t>
                      </a:r>
                      <a:endParaRPr lang="ru-RU" sz="13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100%</a:t>
                      </a:r>
                      <a:endParaRPr lang="ru-RU" sz="13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895971407"/>
                  </a:ext>
                </a:extLst>
              </a:tr>
            </a:tbl>
          </a:graphicData>
        </a:graphic>
      </p:graphicFrame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83762" y="1509734"/>
            <a:ext cx="2433015" cy="212286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0B246B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 инфраструктуры</a:t>
            </a:r>
            <a:endParaRPr lang="ru-RU" sz="1600" b="1" dirty="0">
              <a:solidFill>
                <a:srgbClr val="0B246B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652508" y="6447388"/>
            <a:ext cx="314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B246B"/>
                </a:solidFill>
                <a:latin typeface="Century Gothic" panose="020B0502020202020204" pitchFamily="34" charset="0"/>
              </a:rPr>
              <a:t>3</a:t>
            </a:r>
            <a:endParaRPr lang="ru-RU" b="1" dirty="0">
              <a:solidFill>
                <a:srgbClr val="0B246B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1" name="Picture 2" descr="C:\Users\Kandarakov\Desktop\Тайборина\СильныйАлтай\Совещания\форма доклада\Strong_Altai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219" y="19400"/>
            <a:ext cx="1321350" cy="98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84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0B246B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 инфраструктуры</a:t>
            </a:r>
            <a:endParaRPr lang="ru-RU" sz="1600" b="1" dirty="0">
              <a:solidFill>
                <a:srgbClr val="0B246B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5536" y="1805915"/>
            <a:ext cx="84511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Подключение социально-значимых объектов Республики Алтай к сети «Интернет»</a:t>
            </a:r>
            <a:endParaRPr lang="ru-RU" sz="24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689469" y="6449018"/>
            <a:ext cx="314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B246B"/>
                </a:solidFill>
                <a:latin typeface="Century Gothic" panose="020B0502020202020204" pitchFamily="34" charset="0"/>
              </a:rPr>
              <a:t>4</a:t>
            </a:r>
            <a:endParaRPr lang="ru-RU" b="1" dirty="0">
              <a:solidFill>
                <a:srgbClr val="0B246B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Picture 2" descr="C:\Users\Kandarakov\Desktop\Тайборина\СильныйАлтай\Совещания\форма доклада\Strong_Altai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219" y="19400"/>
            <a:ext cx="1321350" cy="98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339594" y="2924944"/>
            <a:ext cx="6563072" cy="3240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В 2021 году подключено </a:t>
            </a:r>
            <a:r>
              <a:rPr lang="ru-RU" b="1" dirty="0" smtClean="0">
                <a:solidFill>
                  <a:srgbClr val="002060"/>
                </a:solidFill>
              </a:rPr>
              <a:t>112 </a:t>
            </a:r>
            <a:r>
              <a:rPr lang="ru-RU" b="1" dirty="0" smtClean="0">
                <a:solidFill>
                  <a:srgbClr val="002060"/>
                </a:solidFill>
              </a:rPr>
              <a:t>СЗО: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1 сельская администрация (с. </a:t>
            </a:r>
            <a:r>
              <a:rPr lang="ru-RU" dirty="0" err="1" smtClean="0">
                <a:solidFill>
                  <a:srgbClr val="002060"/>
                </a:solidFill>
              </a:rPr>
              <a:t>Майск</a:t>
            </a:r>
            <a:r>
              <a:rPr lang="ru-RU" dirty="0" smtClean="0">
                <a:solidFill>
                  <a:srgbClr val="002060"/>
                </a:solidFill>
              </a:rPr>
              <a:t>)</a:t>
            </a:r>
          </a:p>
          <a:p>
            <a:r>
              <a:rPr lang="ru-RU" dirty="0">
                <a:solidFill>
                  <a:srgbClr val="002060"/>
                </a:solidFill>
              </a:rPr>
              <a:t>4</a:t>
            </a:r>
            <a:r>
              <a:rPr lang="ru-RU" dirty="0" smtClean="0">
                <a:solidFill>
                  <a:srgbClr val="002060"/>
                </a:solidFill>
              </a:rPr>
              <a:t>7 общеобразовательных организаций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54 фельдшерско-акушерских пункта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8 пожарных постов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2 общественные библиотеки</a:t>
            </a:r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01872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-21256" y="692696"/>
            <a:ext cx="9168987" cy="500895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0B246B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 инфраструктуры</a:t>
            </a:r>
            <a:endParaRPr lang="ru-RU" sz="1600" b="1" dirty="0">
              <a:solidFill>
                <a:srgbClr val="0B246B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5536" y="1333217"/>
            <a:ext cx="84511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Создание точки доступа к услугам связи в населенных пунктах с низким качеством услуг или полным их отсутствием через проект объединенной спутниковой сети</a:t>
            </a:r>
            <a:endParaRPr lang="ru-RU" sz="20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689469" y="6449018"/>
            <a:ext cx="314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B246B"/>
                </a:solidFill>
                <a:latin typeface="Century Gothic" panose="020B0502020202020204" pitchFamily="34" charset="0"/>
              </a:rPr>
              <a:t>5</a:t>
            </a:r>
            <a:endParaRPr lang="ru-RU" b="1" dirty="0">
              <a:solidFill>
                <a:srgbClr val="0B246B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Picture 2" descr="C:\Users\Kandarakov\Desktop\Тайборина\СильныйАлтай\Совещания\форма доклада\Strong_Altai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219" y="19400"/>
            <a:ext cx="1321350" cy="98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T:\Мои документы\Минцифра\Сильный Алтай\ОСС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498" y="4597916"/>
            <a:ext cx="2133349" cy="201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T:\Мои документы\Минцифра\Сильный Алтай\ОСС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719" y="2465956"/>
            <a:ext cx="3115182" cy="414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T:\Мои документы\Минцифра\Сильный Алтай\ОСС 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436098"/>
            <a:ext cx="1765045" cy="2230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2"/>
          <p:cNvSpPr>
            <a:spLocks noGrp="1"/>
          </p:cNvSpPr>
          <p:nvPr>
            <p:ph sz="quarter" idx="4294967295"/>
          </p:nvPr>
        </p:nvSpPr>
        <p:spPr>
          <a:xfrm>
            <a:off x="107504" y="2492896"/>
            <a:ext cx="5328591" cy="2448272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r>
              <a:rPr lang="ru-RU" sz="3500" dirty="0">
                <a:solidFill>
                  <a:srgbClr val="0B246B"/>
                </a:solidFill>
              </a:rPr>
              <a:t>Проект подразумевает обеспечение сельских жителей сотовой связью и доступом в </a:t>
            </a:r>
            <a:r>
              <a:rPr lang="ru-RU" sz="3500" dirty="0" smtClean="0">
                <a:solidFill>
                  <a:srgbClr val="0B246B"/>
                </a:solidFill>
              </a:rPr>
              <a:t>«Интернет» </a:t>
            </a:r>
            <a:r>
              <a:rPr lang="ru-RU" sz="3500" dirty="0">
                <a:solidFill>
                  <a:srgbClr val="0B246B"/>
                </a:solidFill>
              </a:rPr>
              <a:t>в радиусе до 100 метров от места установки и со скоростью передачи данных до 5 Мбит/сек.</a:t>
            </a:r>
            <a:endParaRPr lang="en-US" sz="3500" dirty="0" smtClean="0">
              <a:solidFill>
                <a:srgbClr val="0B246B"/>
              </a:solidFill>
            </a:endParaRPr>
          </a:p>
          <a:p>
            <a:r>
              <a:rPr lang="ru-RU" sz="3500" dirty="0" smtClean="0">
                <a:solidFill>
                  <a:srgbClr val="0B246B"/>
                </a:solidFill>
              </a:rPr>
              <a:t>На </a:t>
            </a:r>
            <a:r>
              <a:rPr lang="ru-RU" sz="3500" dirty="0">
                <a:solidFill>
                  <a:srgbClr val="0B246B"/>
                </a:solidFill>
              </a:rPr>
              <a:t>сегодня точки доступа развернуты в 15 </a:t>
            </a:r>
            <a:r>
              <a:rPr lang="ru-RU" sz="3500" dirty="0" smtClean="0">
                <a:solidFill>
                  <a:srgbClr val="0B246B"/>
                </a:solidFill>
              </a:rPr>
              <a:t>малых, </a:t>
            </a:r>
            <a:r>
              <a:rPr lang="ru-RU" sz="3500" dirty="0">
                <a:solidFill>
                  <a:srgbClr val="0B246B"/>
                </a:solidFill>
              </a:rPr>
              <a:t>труднодоступных селах республики, в которых проживают больше 2000 человек.</a:t>
            </a:r>
            <a:r>
              <a:rPr lang="ru-RU" sz="2400" dirty="0">
                <a:solidFill>
                  <a:srgbClr val="0B246B"/>
                </a:solidFill>
              </a:rPr>
              <a:t> </a:t>
            </a:r>
            <a:br>
              <a:rPr lang="ru-RU" sz="2400" dirty="0">
                <a:solidFill>
                  <a:srgbClr val="0B246B"/>
                </a:solidFill>
              </a:rPr>
            </a:br>
            <a:endParaRPr lang="ru-RU" sz="2400" dirty="0">
              <a:solidFill>
                <a:srgbClr val="0B24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34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-37811" y="1676936"/>
            <a:ext cx="9168987" cy="64132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0B246B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Контрольные точки с риском неисполнения</a:t>
            </a:r>
            <a:endParaRPr lang="ru-RU" sz="1600" b="1" dirty="0">
              <a:solidFill>
                <a:srgbClr val="0B246B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19" y="2880402"/>
            <a:ext cx="85484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Century Gothic" panose="020B0502020202020204" pitchFamily="34" charset="0"/>
              </a:rPr>
              <a:t>Все контрольные </a:t>
            </a:r>
            <a:r>
              <a:rPr lang="ru-RU" sz="2800" dirty="0" smtClean="0">
                <a:latin typeface="Century Gothic" panose="020B0502020202020204" pitchFamily="34" charset="0"/>
              </a:rPr>
              <a:t>точки </a:t>
            </a:r>
            <a:r>
              <a:rPr lang="ru-RU" sz="2800" dirty="0" smtClean="0">
                <a:latin typeface="Century Gothic" panose="020B0502020202020204" pitchFamily="34" charset="0"/>
              </a:rPr>
              <a:t>исполнены в срок</a:t>
            </a:r>
            <a:endParaRPr lang="ru-RU" sz="2800" dirty="0">
              <a:latin typeface="Century Gothic" panose="020B0502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642682" y="6323937"/>
            <a:ext cx="314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B246B"/>
                </a:solidFill>
                <a:latin typeface="Century Gothic" panose="020B0502020202020204" pitchFamily="34" charset="0"/>
              </a:rPr>
              <a:t>6</a:t>
            </a:r>
          </a:p>
        </p:txBody>
      </p:sp>
      <p:pic>
        <p:nvPicPr>
          <p:cNvPr id="10" name="Picture 2" descr="C:\Users\Kandarakov\Desktop\Тайборина\СильныйАлтай\Совещания\форма доклада\Strong_Altai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219" y="19400"/>
            <a:ext cx="1321350" cy="98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4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4955</TotalTime>
  <Words>253</Words>
  <Application>Microsoft Office PowerPoint</Application>
  <PresentationFormat>Экран (4:3)</PresentationFormat>
  <Paragraphs>69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6_Тема Office</vt:lpstr>
      <vt:lpstr>Итоги выполнения Плана мероприятий по реализации программы развития «Сильный Алтай» за 2021 год</vt:lpstr>
      <vt:lpstr>Программа развития «Сильный Алтай»: мероприятия дорожной карты</vt:lpstr>
      <vt:lpstr>Развитие инфраструктуры</vt:lpstr>
      <vt:lpstr>Развитие инфраструктуры</vt:lpstr>
      <vt:lpstr>Развитие инфраструктуры</vt:lpstr>
      <vt:lpstr>Контрольные точки с риском неисполнения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Инвестиционный потенциал</dc:title>
  <dc:creator>ZM</dc:creator>
  <cp:lastModifiedBy>IT1</cp:lastModifiedBy>
  <cp:revision>384</cp:revision>
  <cp:lastPrinted>2021-12-08T04:41:51Z</cp:lastPrinted>
  <dcterms:created xsi:type="dcterms:W3CDTF">2019-07-23T09:05:30Z</dcterms:created>
  <dcterms:modified xsi:type="dcterms:W3CDTF">2021-12-30T03:41:04Z</dcterms:modified>
</cp:coreProperties>
</file>